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2"/>
  </p:notesMasterIdLst>
  <p:sldIdLst>
    <p:sldId id="292" r:id="rId5"/>
    <p:sldId id="1305" r:id="rId6"/>
    <p:sldId id="1300" r:id="rId7"/>
    <p:sldId id="1284" r:id="rId8"/>
    <p:sldId id="1306" r:id="rId9"/>
    <p:sldId id="1285" r:id="rId10"/>
    <p:sldId id="1303" r:id="rId11"/>
    <p:sldId id="1304" r:id="rId12"/>
    <p:sldId id="1286" r:id="rId13"/>
    <p:sldId id="1287" r:id="rId14"/>
    <p:sldId id="1292" r:id="rId15"/>
    <p:sldId id="1307" r:id="rId16"/>
    <p:sldId id="1294" r:id="rId17"/>
    <p:sldId id="1308" r:id="rId18"/>
    <p:sldId id="1297" r:id="rId19"/>
    <p:sldId id="1288" r:id="rId20"/>
    <p:sldId id="1249" r:id="rId21"/>
  </p:sldIdLst>
  <p:sldSz cx="9144000" cy="5143500" type="screen16x9"/>
  <p:notesSz cx="6858000" cy="9144000"/>
  <p:custShowLst>
    <p:custShow name="Custom Show 1" id="0">
      <p:sldLst>
        <p:sld r:id="rId5"/>
        <p:sld r:id="rId7"/>
        <p:sld r:id="rId8"/>
        <p:sld r:id="rId13"/>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445" autoAdjust="0"/>
    <p:restoredTop sz="94672" autoAdjust="0"/>
  </p:normalViewPr>
  <p:slideViewPr>
    <p:cSldViewPr snapToGrid="0">
      <p:cViewPr>
        <p:scale>
          <a:sx n="119" d="100"/>
          <a:sy n="119" d="100"/>
        </p:scale>
        <p:origin x="-494" y="-58"/>
      </p:cViewPr>
      <p:guideLst>
        <p:guide orient="horz" pos="612"/>
        <p:guide orient="horz" pos="876"/>
        <p:guide pos="144"/>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23"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gnesh M" userId="74e20071100831fe" providerId="LiveId" clId="{CCD2C9C5-9F27-455D-B66C-8D14F03C9758}"/>
    <pc:docChg chg="modSld">
      <pc:chgData name="Vignesh M" userId="74e20071100831fe" providerId="LiveId" clId="{CCD2C9C5-9F27-455D-B66C-8D14F03C9758}" dt="2024-04-07T17:46:04.014" v="1" actId="20577"/>
      <pc:docMkLst>
        <pc:docMk/>
      </pc:docMkLst>
      <pc:sldChg chg="modSp mod">
        <pc:chgData name="Vignesh M" userId="74e20071100831fe" providerId="LiveId" clId="{CCD2C9C5-9F27-455D-B66C-8D14F03C9758}" dt="2024-04-07T17:46:04.014" v="1" actId="20577"/>
        <pc:sldMkLst>
          <pc:docMk/>
          <pc:sldMk cId="0" sldId="292"/>
        </pc:sldMkLst>
        <pc:spChg chg="mod">
          <ac:chgData name="Vignesh M" userId="74e20071100831fe" providerId="LiveId" clId="{CCD2C9C5-9F27-455D-B66C-8D14F03C9758}" dt="2024-04-07T17:46:04.014" v="1" actId="20577"/>
          <ac:spMkLst>
            <pc:docMk/>
            <pc:sldMk cId="0" sldId="292"/>
            <ac:spMk id="14" creationId="{43DEA4E5-E1F9-7C2B-5D82-B9EBDB357F79}"/>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t>
        <a:bodyPr/>
        <a:lstStyle/>
        <a:p>
          <a:endParaRPr lang="en-IN"/>
        </a:p>
      </dgm:t>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4/8/2024</a:t>
            </a:fld>
            <a:endParaRPr lang="en-US"/>
          </a:p>
        </p:txBody>
      </p:sp>
      <p:sp>
        <p:nvSpPr>
          <p:cNvPr id="5" name="Footer Placeholder 4">
            <a:extLst>
              <a:ext uri="{FF2B5EF4-FFF2-40B4-BE49-F238E27FC236}">
                <a16:creationId xmlns=""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4/8/2024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 xmlns:a16="http://schemas.microsoft.com/office/drawing/2014/main" id="{13F58464-A114-244B-EF0C-6FE8EEDA9F75}"/>
              </a:ext>
            </a:extLst>
          </p:cNvPr>
          <p:cNvSpPr/>
          <p:nvPr/>
        </p:nvSpPr>
        <p:spPr>
          <a:xfrm>
            <a:off x="971653" y="107003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Rectangle 5">
            <a:extLst>
              <a:ext uri="{FF2B5EF4-FFF2-40B4-BE49-F238E27FC236}">
                <a16:creationId xmlns=""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 xmlns:a16="http://schemas.microsoft.com/office/drawing/2014/main" id="{43DEA4E5-E1F9-7C2B-5D82-B9EBDB357F79}"/>
              </a:ext>
            </a:extLst>
          </p:cNvPr>
          <p:cNvSpPr txBox="1"/>
          <p:nvPr/>
        </p:nvSpPr>
        <p:spPr>
          <a:xfrm>
            <a:off x="1095095" y="3956068"/>
            <a:ext cx="2095554"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a:t>
            </a:r>
            <a:r>
              <a:rPr lang="en-US" sz="1100" b="0" i="0" u="none" strike="noStrike" cap="none" dirty="0" smtClean="0">
                <a:solidFill>
                  <a:schemeClr val="tx1"/>
                </a:solidFill>
                <a:latin typeface="Arial"/>
                <a:ea typeface="Arial"/>
                <a:cs typeface="Arial"/>
                <a:sym typeface="Arial"/>
              </a:rPr>
              <a:t>:</a:t>
            </a:r>
            <a:r>
              <a:rPr lang="en-US" sz="1100" dirty="0" smtClean="0">
                <a:solidFill>
                  <a:schemeClr val="tx1"/>
                </a:solidFill>
              </a:rPr>
              <a:t>SOWMIYA.V</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a:t>
            </a:r>
            <a:r>
              <a:rPr lang="en-US" sz="1100" b="0" i="0" u="none" strike="noStrike" cap="none" dirty="0" smtClean="0">
                <a:solidFill>
                  <a:schemeClr val="tx1"/>
                </a:solidFill>
                <a:latin typeface="Arial"/>
                <a:ea typeface="Arial"/>
                <a:cs typeface="Arial"/>
                <a:sym typeface="Arial"/>
              </a:rPr>
              <a:t>:</a:t>
            </a:r>
            <a:r>
              <a:rPr lang="en-US" sz="1100" dirty="0" smtClean="0">
                <a:solidFill>
                  <a:schemeClr val="tx1"/>
                </a:solidFill>
              </a:rPr>
              <a:t>622021104106</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 xmlns:a16="http://schemas.microsoft.com/office/drawing/2014/main" id="{C20BD188-F1AC-8947-CAF9-F4BF1056D5B6}"/>
              </a:ext>
            </a:extLst>
          </p:cNvPr>
          <p:cNvSpPr txBox="1"/>
          <p:nvPr/>
        </p:nvSpPr>
        <p:spPr>
          <a:xfrm>
            <a:off x="4399351" y="3904252"/>
            <a:ext cx="3395953"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smtClean="0">
                <a:solidFill>
                  <a:schemeClr val="tx1"/>
                </a:solidFill>
              </a:rPr>
              <a:t>PAAVAI COLLEGE OF ENGINEERING-6220</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cxnSp>
        <p:nvCxnSpPr>
          <p:cNvPr id="2" name="Straight Connector 1">
            <a:extLst>
              <a:ext uri="{FF2B5EF4-FFF2-40B4-BE49-F238E27FC236}">
                <a16:creationId xmlns=""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a:extLst>
              <a:ext uri="{FF2B5EF4-FFF2-40B4-BE49-F238E27FC236}">
                <a16:creationId xmlns="" xmlns:a16="http://schemas.microsoft.com/office/drawing/2014/main" id="{C167FC89-A5E3-329A-953E-6745CF505177}"/>
              </a:ext>
            </a:extLst>
          </p:cNvPr>
          <p:cNvSpPr txBox="1"/>
          <p:nvPr/>
        </p:nvSpPr>
        <p:spPr>
          <a:xfrm>
            <a:off x="274320" y="1102449"/>
            <a:ext cx="8475785" cy="3539430"/>
          </a:xfrm>
          <a:prstGeom prst="rect">
            <a:avLst/>
          </a:prstGeom>
          <a:noFill/>
        </p:spPr>
        <p:txBody>
          <a:bodyPr wrap="square" rtlCol="0">
            <a:spAutoFit/>
          </a:bodyPr>
          <a:lstStyle/>
          <a:p>
            <a:pPr algn="l"/>
            <a:r>
              <a:rPr lang="en-US" b="1" i="0" dirty="0">
                <a:solidFill>
                  <a:schemeClr val="tx1"/>
                </a:solidFill>
                <a:effectLst/>
                <a:latin typeface="Söhne"/>
              </a:rPr>
              <a:t>Modeling Overview</a:t>
            </a:r>
          </a:p>
          <a:p>
            <a:pPr marL="171450" indent="-171450" algn="l">
              <a:buFont typeface="Arial" panose="020B0604020202020204" pitchFamily="34" charset="0"/>
              <a:buChar char="•"/>
            </a:pPr>
            <a:r>
              <a:rPr lang="en-US" sz="1200" b="1" i="0" dirty="0">
                <a:solidFill>
                  <a:schemeClr val="accent3"/>
                </a:solidFill>
                <a:effectLst/>
                <a:latin typeface="Söhne"/>
              </a:rPr>
              <a:t>User Model</a:t>
            </a:r>
            <a:r>
              <a:rPr lang="en-US" sz="1200" b="0" i="0" dirty="0">
                <a:solidFill>
                  <a:schemeClr val="tx1"/>
                </a:solidFill>
                <a:effectLst/>
                <a:latin typeface="Söhne"/>
              </a:rPr>
              <a:t>:</a:t>
            </a:r>
            <a:r>
              <a:rPr lang="en-US" b="0" i="0" dirty="0">
                <a:solidFill>
                  <a:schemeClr val="tx1"/>
                </a:solidFill>
                <a:effectLst/>
                <a:latin typeface="Söhne"/>
              </a:rPr>
              <a:t> Stores information about registered users including username, email, password, etc.</a:t>
            </a:r>
          </a:p>
          <a:p>
            <a:pPr marL="171450" indent="-171450" algn="l">
              <a:buFont typeface="Arial" panose="020B0604020202020204" pitchFamily="34" charset="0"/>
              <a:buChar char="•"/>
            </a:pPr>
            <a:r>
              <a:rPr lang="en-US" sz="1200" b="1" i="0" dirty="0">
                <a:solidFill>
                  <a:schemeClr val="accent3"/>
                </a:solidFill>
                <a:effectLst/>
                <a:latin typeface="Söhne"/>
              </a:rPr>
              <a:t>Bus Model</a:t>
            </a:r>
            <a:r>
              <a:rPr lang="en-US" sz="1200" b="0" i="0" dirty="0">
                <a:solidFill>
                  <a:schemeClr val="accent3"/>
                </a:solidFill>
                <a:effectLst/>
                <a:latin typeface="Söhne"/>
              </a:rPr>
              <a:t>: </a:t>
            </a:r>
            <a:r>
              <a:rPr lang="en-US" b="0" i="0" dirty="0">
                <a:solidFill>
                  <a:schemeClr val="tx1"/>
                </a:solidFill>
                <a:effectLst/>
                <a:latin typeface="Söhne"/>
              </a:rPr>
              <a:t>Represents details about each bus such as bus number, origin, destination, departure time, and total seats available.</a:t>
            </a:r>
          </a:p>
          <a:p>
            <a:pPr marL="171450" indent="-171450" algn="l">
              <a:buFont typeface="Arial" panose="020B0604020202020204" pitchFamily="34" charset="0"/>
              <a:buChar char="•"/>
            </a:pPr>
            <a:r>
              <a:rPr lang="en-US" sz="1200" b="1" i="0" dirty="0">
                <a:solidFill>
                  <a:schemeClr val="accent3"/>
                </a:solidFill>
                <a:effectLst/>
                <a:latin typeface="Söhne"/>
              </a:rPr>
              <a:t>Seat Model</a:t>
            </a:r>
            <a:r>
              <a:rPr lang="en-US" b="0" i="0" dirty="0">
                <a:solidFill>
                  <a:schemeClr val="accent3"/>
                </a:solidFill>
                <a:effectLst/>
                <a:latin typeface="Söhne"/>
              </a:rPr>
              <a:t>: </a:t>
            </a:r>
            <a:r>
              <a:rPr lang="en-US" b="0" i="0" dirty="0">
                <a:solidFill>
                  <a:schemeClr val="tx1"/>
                </a:solidFill>
                <a:effectLst/>
                <a:latin typeface="Söhne"/>
              </a:rPr>
              <a:t>Defines the layout and status of seats for each bus including seat number, availability, and reservation status</a:t>
            </a:r>
            <a:r>
              <a:rPr lang="en-US" b="0" i="0" dirty="0">
                <a:solidFill>
                  <a:srgbClr val="ECECEC"/>
                </a:solidFill>
                <a:effectLst/>
                <a:latin typeface="Söhne"/>
              </a:rPr>
              <a:t>.</a:t>
            </a:r>
          </a:p>
          <a:p>
            <a:pPr marL="171450" indent="-171450" algn="l">
              <a:buFont typeface="Arial" panose="020B0604020202020204" pitchFamily="34" charset="0"/>
              <a:buChar char="•"/>
            </a:pPr>
            <a:r>
              <a:rPr lang="en-US" sz="1200" b="1" i="0" dirty="0">
                <a:solidFill>
                  <a:schemeClr val="accent3"/>
                </a:solidFill>
                <a:effectLst/>
                <a:latin typeface="Söhne"/>
              </a:rPr>
              <a:t>Reservation</a:t>
            </a:r>
            <a:r>
              <a:rPr lang="en-US" b="1" i="0" dirty="0">
                <a:solidFill>
                  <a:schemeClr val="accent3"/>
                </a:solidFill>
                <a:effectLst/>
                <a:latin typeface="Söhne"/>
              </a:rPr>
              <a:t> </a:t>
            </a:r>
            <a:r>
              <a:rPr lang="en-US" sz="1200" b="1" i="0" dirty="0">
                <a:solidFill>
                  <a:schemeClr val="accent3"/>
                </a:solidFill>
                <a:effectLst/>
                <a:latin typeface="Söhne"/>
              </a:rPr>
              <a:t>Model</a:t>
            </a:r>
            <a:r>
              <a:rPr lang="en-US" b="0" i="0" dirty="0">
                <a:solidFill>
                  <a:schemeClr val="tx1"/>
                </a:solidFill>
                <a:effectLst/>
                <a:latin typeface="Söhne"/>
              </a:rPr>
              <a:t>: Associates users with their booked seats, storing information like reservation date, status, and associated bus and seat details</a:t>
            </a:r>
            <a:r>
              <a:rPr lang="en-US" b="0" i="0" dirty="0">
                <a:solidFill>
                  <a:srgbClr val="ECECEC"/>
                </a:solidFill>
                <a:effectLst/>
                <a:latin typeface="Söhne"/>
              </a:rPr>
              <a:t>.</a:t>
            </a:r>
          </a:p>
          <a:p>
            <a:r>
              <a:rPr lang="en-US" b="1" dirty="0">
                <a:latin typeface="Söhne"/>
              </a:rPr>
              <a:t>Results Overview</a:t>
            </a:r>
          </a:p>
          <a:p>
            <a:pPr marL="171450" indent="-171450">
              <a:buFont typeface="Arial" panose="020B0604020202020204" pitchFamily="34" charset="0"/>
              <a:buChar char="•"/>
            </a:pPr>
            <a:r>
              <a:rPr lang="en-US" sz="1200" dirty="0"/>
              <a:t>User Interaction </a:t>
            </a:r>
          </a:p>
          <a:p>
            <a:pPr marL="171450" indent="-171450">
              <a:buFont typeface="Arial" panose="020B0604020202020204" pitchFamily="34" charset="0"/>
              <a:buChar char="•"/>
            </a:pPr>
            <a:r>
              <a:rPr lang="en-US" sz="1200" dirty="0"/>
              <a:t>Bus Search and Reservation</a:t>
            </a:r>
          </a:p>
          <a:p>
            <a:pPr marL="171450" indent="-171450">
              <a:buFont typeface="Arial" panose="020B0604020202020204" pitchFamily="34" charset="0"/>
              <a:buChar char="•"/>
            </a:pPr>
            <a:r>
              <a:rPr lang="en-US" sz="1200" dirty="0"/>
              <a:t>Booking Management</a:t>
            </a:r>
          </a:p>
          <a:p>
            <a:pPr marL="171450" indent="-171450">
              <a:buFont typeface="Arial" panose="020B0604020202020204" pitchFamily="34" charset="0"/>
              <a:buChar char="•"/>
            </a:pPr>
            <a:r>
              <a:rPr lang="en-US" sz="1200" dirty="0"/>
              <a:t>Admin Panel</a:t>
            </a:r>
          </a:p>
          <a:p>
            <a:pPr marL="171450" indent="-171450">
              <a:buFont typeface="Arial" panose="020B0604020202020204" pitchFamily="34" charset="0"/>
              <a:buChar char="•"/>
            </a:pPr>
            <a:r>
              <a:rPr lang="en-US" sz="1200" dirty="0"/>
              <a:t>System Performance</a:t>
            </a:r>
          </a:p>
          <a:p>
            <a:endParaRPr lang="en-US" dirty="0"/>
          </a:p>
          <a:p>
            <a:r>
              <a:rPr lang="en-US" sz="1200" dirty="0"/>
              <a:t>The results overview are effective and robust in handling and validating the application without any unexpected crashes and data inconsistencies.</a:t>
            </a:r>
            <a:endParaRPr lang="en-IN" sz="1200" dirty="0"/>
          </a:p>
        </p:txBody>
      </p:sp>
    </p:spTree>
    <p:extLst>
      <p:ext uri="{BB962C8B-B14F-4D97-AF65-F5344CB8AC3E}">
        <p14:creationId xmlns:p14="http://schemas.microsoft.com/office/powerpoint/2010/main" val="286372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dirty="0"/>
              <a:t>Homepage</a:t>
            </a:r>
          </a:p>
        </p:txBody>
      </p:sp>
      <p:sp>
        <p:nvSpPr>
          <p:cNvPr id="3" name="Text Placeholder 2">
            <a:extLst>
              <a:ext uri="{FF2B5EF4-FFF2-40B4-BE49-F238E27FC236}">
                <a16:creationId xmlns="" xmlns:a16="http://schemas.microsoft.com/office/drawing/2014/main" id="{AD94FBF9-636B-1E68-241E-ECCF1475C3E0}"/>
              </a:ext>
            </a:extLst>
          </p:cNvPr>
          <p:cNvSpPr>
            <a:spLocks noGrp="1"/>
          </p:cNvSpPr>
          <p:nvPr>
            <p:ph type="body" idx="1"/>
          </p:nvPr>
        </p:nvSpPr>
        <p:spPr>
          <a:xfrm>
            <a:off x="3059723" y="2989384"/>
            <a:ext cx="1948375" cy="1593683"/>
          </a:xfrm>
        </p:spPr>
        <p:txBody>
          <a:bodyPr/>
          <a:lstStyle/>
          <a:p>
            <a:pPr marL="152396" indent="0">
              <a:buNone/>
            </a:pPr>
            <a:endParaRPr lang="en-US" dirty="0"/>
          </a:p>
        </p:txBody>
      </p:sp>
      <p:pic>
        <p:nvPicPr>
          <p:cNvPr id="5" name="Picture 4" descr="A bus on a road&#10;&#10;Description automatically generated">
            <a:extLst>
              <a:ext uri="{FF2B5EF4-FFF2-40B4-BE49-F238E27FC236}">
                <a16:creationId xmlns="" xmlns:a16="http://schemas.microsoft.com/office/drawing/2014/main" id="{93317ECE-C547-94F3-F91E-0ED7F07B6658}"/>
              </a:ext>
            </a:extLst>
          </p:cNvPr>
          <p:cNvPicPr>
            <a:picLocks noChangeAspect="1"/>
          </p:cNvPicPr>
          <p:nvPr/>
        </p:nvPicPr>
        <p:blipFill>
          <a:blip r:embed="rId2"/>
          <a:stretch>
            <a:fillRect/>
          </a:stretch>
        </p:blipFill>
        <p:spPr>
          <a:xfrm>
            <a:off x="1206304" y="1389601"/>
            <a:ext cx="6731391" cy="3179400"/>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422784" y="549729"/>
            <a:ext cx="2408032" cy="461665"/>
          </a:xfrm>
          <a:prstGeom prst="rect">
            <a:avLst/>
          </a:prstGeom>
        </p:spPr>
        <p:txBody>
          <a:bodyPr wrap="none">
            <a:spAutoFit/>
          </a:bodyPr>
          <a:lstStyle/>
          <a:p>
            <a:pPr lvl="0">
              <a:buSzPts val="2400"/>
            </a:pPr>
            <a:r>
              <a:rPr lang="en-US" sz="2400" b="1" dirty="0"/>
              <a:t>About-Us-Page</a:t>
            </a:r>
            <a:endParaRPr lang="en-IN" sz="24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5528" y="1099838"/>
            <a:ext cx="7322718" cy="3629857"/>
          </a:xfrm>
          <a:prstGeom prst="rect">
            <a:avLst/>
          </a:prstGeom>
        </p:spPr>
      </p:pic>
    </p:spTree>
    <p:extLst>
      <p:ext uri="{BB962C8B-B14F-4D97-AF65-F5344CB8AC3E}">
        <p14:creationId xmlns:p14="http://schemas.microsoft.com/office/powerpoint/2010/main" val="22171497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74B10D8-E098-FF8E-C5FA-FA8492007A31}"/>
              </a:ext>
            </a:extLst>
          </p:cNvPr>
          <p:cNvSpPr>
            <a:spLocks noGrp="1"/>
          </p:cNvSpPr>
          <p:nvPr>
            <p:ph type="title"/>
          </p:nvPr>
        </p:nvSpPr>
        <p:spPr>
          <a:xfrm>
            <a:off x="628560" y="635000"/>
            <a:ext cx="7886430" cy="356771"/>
          </a:xfrm>
        </p:spPr>
        <p:txBody>
          <a:bodyPr/>
          <a:lstStyle/>
          <a:p>
            <a:pPr algn="ctr"/>
            <a:r>
              <a:rPr lang="en-US" sz="2400" dirty="0">
                <a:latin typeface="+mn-lt"/>
              </a:rPr>
              <a:t>Service-Page</a:t>
            </a:r>
          </a:p>
        </p:txBody>
      </p:sp>
      <p:pic>
        <p:nvPicPr>
          <p:cNvPr id="4" name="Picture 3" descr="A screenshot of a computer&#10;&#10;Description automatically generated">
            <a:extLst>
              <a:ext uri="{FF2B5EF4-FFF2-40B4-BE49-F238E27FC236}">
                <a16:creationId xmlns="" xmlns:a16="http://schemas.microsoft.com/office/drawing/2014/main" id="{BD4B4008-D12C-D7B8-96AE-3793D1DE8055}"/>
              </a:ext>
            </a:extLst>
          </p:cNvPr>
          <p:cNvPicPr>
            <a:picLocks noChangeAspect="1"/>
          </p:cNvPicPr>
          <p:nvPr/>
        </p:nvPicPr>
        <p:blipFill>
          <a:blip r:embed="rId2"/>
          <a:stretch>
            <a:fillRect/>
          </a:stretch>
        </p:blipFill>
        <p:spPr>
          <a:xfrm>
            <a:off x="1223888" y="1507879"/>
            <a:ext cx="6963508" cy="3338245"/>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50668" y="358085"/>
            <a:ext cx="2282803" cy="748147"/>
          </a:xfrm>
        </p:spPr>
        <p:txBody>
          <a:bodyPr/>
          <a:lstStyle/>
          <a:p>
            <a:r>
              <a:rPr lang="en-US" sz="2000" b="1" dirty="0" smtClean="0"/>
              <a:t>Departments Page</a:t>
            </a:r>
            <a:endParaRPr lang="en-IN" sz="20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9127" y="1240515"/>
            <a:ext cx="6510216" cy="3661996"/>
          </a:xfrm>
          <a:prstGeom prst="rect">
            <a:avLst/>
          </a:prstGeom>
        </p:spPr>
      </p:pic>
    </p:spTree>
    <p:extLst>
      <p:ext uri="{BB962C8B-B14F-4D97-AF65-F5344CB8AC3E}">
        <p14:creationId xmlns:p14="http://schemas.microsoft.com/office/powerpoint/2010/main" val="96588675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r>
              <a:rPr lang="en-US" b="0" i="0">
                <a:solidFill>
                  <a:srgbClr val="374151"/>
                </a:solidFill>
                <a:effectLst/>
                <a:latin typeface="Söhne"/>
              </a:rPr>
              <a:t/>
            </a:r>
            <a:br>
              <a:rPr lang="en-US" b="0" i="0">
                <a:solidFill>
                  <a:srgbClr val="374151"/>
                </a:solidFill>
                <a:effectLst/>
                <a:latin typeface="Söhne"/>
              </a:rPr>
            </a:br>
            <a:endParaRPr lang="en-US"/>
          </a:p>
        </p:txBody>
      </p:sp>
      <p:sp>
        <p:nvSpPr>
          <p:cNvPr id="3" name="TextBox 2">
            <a:extLst>
              <a:ext uri="{FF2B5EF4-FFF2-40B4-BE49-F238E27FC236}">
                <a16:creationId xmlns="" xmlns:a16="http://schemas.microsoft.com/office/drawing/2014/main" id="{84E8D290-3515-C9D2-E9C1-D661E7A0C74F}"/>
              </a:ext>
            </a:extLst>
          </p:cNvPr>
          <p:cNvSpPr txBox="1"/>
          <p:nvPr/>
        </p:nvSpPr>
        <p:spPr>
          <a:xfrm>
            <a:off x="506437" y="1267649"/>
            <a:ext cx="8278837" cy="3323987"/>
          </a:xfrm>
          <a:prstGeom prst="rect">
            <a:avLst/>
          </a:prstGeom>
          <a:noFill/>
        </p:spPr>
        <p:txBody>
          <a:bodyPr wrap="square" rtlCol="0">
            <a:spAutoFit/>
          </a:bodyPr>
          <a:lstStyle/>
          <a:p>
            <a:pPr algn="l">
              <a:buFont typeface="+mj-lt"/>
              <a:buAutoNum type="arabicPeriod"/>
            </a:pPr>
            <a:r>
              <a:rPr lang="en-US" b="1" i="0" dirty="0">
                <a:solidFill>
                  <a:schemeClr val="accent3"/>
                </a:solidFill>
                <a:effectLst/>
                <a:latin typeface="Söhne"/>
              </a:rPr>
              <a:t>Payment Integration</a:t>
            </a:r>
            <a:r>
              <a:rPr lang="en-US" b="0" i="0" dirty="0">
                <a:solidFill>
                  <a:schemeClr val="accent3"/>
                </a:solidFill>
                <a:effectLst/>
                <a:latin typeface="Söhne"/>
              </a:rPr>
              <a:t>: </a:t>
            </a:r>
            <a:r>
              <a:rPr lang="en-US" b="0" i="0" dirty="0">
                <a:solidFill>
                  <a:schemeClr val="tx1"/>
                </a:solidFill>
                <a:effectLst/>
                <a:latin typeface="Söhne"/>
              </a:rPr>
              <a:t>Integrate payment gateways to enable online payment for seat reservations.</a:t>
            </a:r>
          </a:p>
          <a:p>
            <a:pPr algn="l">
              <a:buFont typeface="+mj-lt"/>
              <a:buAutoNum type="arabicPeriod"/>
            </a:pPr>
            <a:endParaRPr lang="en-US" dirty="0">
              <a:solidFill>
                <a:srgbClr val="ECECEC"/>
              </a:solidFill>
              <a:highlight>
                <a:srgbClr val="212121"/>
              </a:highlight>
              <a:latin typeface="Söhne"/>
            </a:endParaRPr>
          </a:p>
          <a:p>
            <a:pPr algn="l">
              <a:buFont typeface="+mj-lt"/>
              <a:buAutoNum type="arabicPeriod"/>
            </a:pPr>
            <a:endParaRPr lang="en-US" b="0" i="0" dirty="0">
              <a:solidFill>
                <a:srgbClr val="ECECEC"/>
              </a:solidFill>
              <a:effectLst/>
              <a:highlight>
                <a:srgbClr val="212121"/>
              </a:highlight>
              <a:latin typeface="Söhne"/>
            </a:endParaRPr>
          </a:p>
          <a:p>
            <a:pPr algn="l">
              <a:buFont typeface="+mj-lt"/>
              <a:buAutoNum type="arabicPeriod"/>
            </a:pPr>
            <a:r>
              <a:rPr lang="en-US" b="1" i="0" dirty="0">
                <a:solidFill>
                  <a:schemeClr val="accent3"/>
                </a:solidFill>
                <a:effectLst/>
                <a:latin typeface="Söhne"/>
              </a:rPr>
              <a:t>Real-Time Updates</a:t>
            </a:r>
            <a:r>
              <a:rPr lang="en-US" b="0" i="0" dirty="0">
                <a:solidFill>
                  <a:schemeClr val="accent3"/>
                </a:solidFill>
                <a:effectLst/>
                <a:latin typeface="Söhne"/>
              </a:rPr>
              <a:t>: </a:t>
            </a:r>
            <a:r>
              <a:rPr lang="en-US" b="0" i="0" dirty="0">
                <a:solidFill>
                  <a:schemeClr val="tx1"/>
                </a:solidFill>
                <a:effectLst/>
                <a:latin typeface="Söhne"/>
              </a:rPr>
              <a:t>Implement real-time updates for seat availability and reservation status using technologies like Web Sockets.</a:t>
            </a:r>
          </a:p>
          <a:p>
            <a:pPr algn="l">
              <a:buFont typeface="+mj-lt"/>
              <a:buAutoNum type="arabicPeriod"/>
            </a:pPr>
            <a:endParaRPr lang="en-US" dirty="0">
              <a:solidFill>
                <a:srgbClr val="ECECEC"/>
              </a:solidFill>
              <a:highlight>
                <a:srgbClr val="212121"/>
              </a:highlight>
              <a:latin typeface="Söhne"/>
            </a:endParaRPr>
          </a:p>
          <a:p>
            <a:pPr algn="l">
              <a:buFont typeface="+mj-lt"/>
              <a:buAutoNum type="arabicPeriod"/>
            </a:pPr>
            <a:endParaRPr lang="en-US" b="0" i="0" dirty="0">
              <a:solidFill>
                <a:srgbClr val="ECECEC"/>
              </a:solidFill>
              <a:effectLst/>
              <a:highlight>
                <a:srgbClr val="212121"/>
              </a:highlight>
              <a:latin typeface="Söhne"/>
            </a:endParaRPr>
          </a:p>
          <a:p>
            <a:pPr algn="l">
              <a:buFont typeface="+mj-lt"/>
              <a:buAutoNum type="arabicPeriod"/>
            </a:pPr>
            <a:r>
              <a:rPr lang="en-US" b="1" i="0" dirty="0">
                <a:solidFill>
                  <a:schemeClr val="accent3"/>
                </a:solidFill>
                <a:effectLst/>
                <a:latin typeface="Söhne"/>
              </a:rPr>
              <a:t>Mobile App</a:t>
            </a:r>
            <a:r>
              <a:rPr lang="en-US" b="0" i="0" dirty="0">
                <a:solidFill>
                  <a:schemeClr val="accent3"/>
                </a:solidFill>
                <a:effectLst/>
                <a:latin typeface="Söhne"/>
              </a:rPr>
              <a:t>: </a:t>
            </a:r>
            <a:r>
              <a:rPr lang="en-US" b="0" i="0" dirty="0">
                <a:solidFill>
                  <a:schemeClr val="tx1"/>
                </a:solidFill>
                <a:effectLst/>
                <a:latin typeface="Söhne"/>
              </a:rPr>
              <a:t>Develop a companion mobile application for users to access the system on their smartphones.</a:t>
            </a:r>
          </a:p>
          <a:p>
            <a:pPr algn="l">
              <a:buFont typeface="+mj-lt"/>
              <a:buAutoNum type="arabicPeriod"/>
            </a:pPr>
            <a:endParaRPr lang="en-US" dirty="0">
              <a:solidFill>
                <a:srgbClr val="ECECEC"/>
              </a:solidFill>
              <a:highlight>
                <a:srgbClr val="212121"/>
              </a:highlight>
              <a:latin typeface="Söhne"/>
            </a:endParaRPr>
          </a:p>
          <a:p>
            <a:pPr algn="l">
              <a:buFont typeface="+mj-lt"/>
              <a:buAutoNum type="arabicPeriod"/>
            </a:pPr>
            <a:endParaRPr lang="en-US" b="0" i="0" dirty="0">
              <a:solidFill>
                <a:srgbClr val="ECECEC"/>
              </a:solidFill>
              <a:effectLst/>
              <a:highlight>
                <a:srgbClr val="212121"/>
              </a:highlight>
              <a:latin typeface="Söhne"/>
            </a:endParaRPr>
          </a:p>
          <a:p>
            <a:pPr algn="l">
              <a:buFont typeface="+mj-lt"/>
              <a:buAutoNum type="arabicPeriod"/>
            </a:pPr>
            <a:r>
              <a:rPr lang="en-US" b="1" i="0" dirty="0">
                <a:solidFill>
                  <a:schemeClr val="accent3"/>
                </a:solidFill>
                <a:effectLst/>
                <a:latin typeface="Söhne"/>
              </a:rPr>
              <a:t>Localization</a:t>
            </a:r>
            <a:r>
              <a:rPr lang="en-US" b="0" i="0" dirty="0">
                <a:solidFill>
                  <a:schemeClr val="accent3"/>
                </a:solidFill>
                <a:effectLst/>
                <a:latin typeface="Söhne"/>
              </a:rPr>
              <a:t>: </a:t>
            </a:r>
            <a:r>
              <a:rPr lang="en-US" b="0" i="0" dirty="0">
                <a:solidFill>
                  <a:schemeClr val="tx1"/>
                </a:solidFill>
                <a:effectLst/>
                <a:latin typeface="Söhne"/>
              </a:rPr>
              <a:t>Add support for multiple languages to make the system accessible to a wider audience.</a:t>
            </a:r>
          </a:p>
          <a:p>
            <a:pPr algn="l">
              <a:buFont typeface="+mj-lt"/>
              <a:buAutoNum type="arabicPeriod"/>
            </a:pPr>
            <a:endParaRPr lang="en-US" dirty="0">
              <a:solidFill>
                <a:srgbClr val="ECECEC"/>
              </a:solidFill>
              <a:highlight>
                <a:srgbClr val="212121"/>
              </a:highlight>
              <a:latin typeface="Söhne"/>
            </a:endParaRPr>
          </a:p>
          <a:p>
            <a:pPr algn="l">
              <a:buFont typeface="+mj-lt"/>
              <a:buAutoNum type="arabicPeriod"/>
            </a:pPr>
            <a:endParaRPr lang="en-US" b="0" i="0" dirty="0">
              <a:solidFill>
                <a:srgbClr val="ECECEC"/>
              </a:solidFill>
              <a:effectLst/>
              <a:highlight>
                <a:srgbClr val="212121"/>
              </a:highlight>
              <a:latin typeface="Söhne"/>
            </a:endParaRPr>
          </a:p>
          <a:p>
            <a:pPr algn="l">
              <a:buFont typeface="+mj-lt"/>
              <a:buAutoNum type="arabicPeriod"/>
            </a:pPr>
            <a:r>
              <a:rPr lang="en-US" b="1" i="0" dirty="0">
                <a:solidFill>
                  <a:schemeClr val="accent3"/>
                </a:solidFill>
                <a:effectLst/>
                <a:latin typeface="Söhne"/>
              </a:rPr>
              <a:t>Feedback System</a:t>
            </a:r>
            <a:r>
              <a:rPr lang="en-US" b="0" i="0" dirty="0">
                <a:solidFill>
                  <a:schemeClr val="accent3"/>
                </a:solidFill>
                <a:effectLst/>
                <a:latin typeface="Söhne"/>
              </a:rPr>
              <a:t>: </a:t>
            </a:r>
            <a:r>
              <a:rPr lang="en-US" b="0" i="0" dirty="0">
                <a:solidFill>
                  <a:schemeClr val="tx1"/>
                </a:solidFill>
                <a:effectLst/>
                <a:latin typeface="Söhne"/>
              </a:rPr>
              <a:t>Incorporate a feedback system to gather user reviews and improve service quality.</a:t>
            </a:r>
          </a:p>
          <a:p>
            <a:endParaRPr lang="en-IN" dirty="0"/>
          </a:p>
        </p:txBody>
      </p:sp>
    </p:spTree>
    <p:extLst>
      <p:ext uri="{BB962C8B-B14F-4D97-AF65-F5344CB8AC3E}">
        <p14:creationId xmlns:p14="http://schemas.microsoft.com/office/powerpoint/2010/main" val="13231287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a:extLst>
              <a:ext uri="{FF2B5EF4-FFF2-40B4-BE49-F238E27FC236}">
                <a16:creationId xmlns="" xmlns:a16="http://schemas.microsoft.com/office/drawing/2014/main" id="{33EBD06D-7687-977B-0C23-E91D7FE33A0A}"/>
              </a:ext>
            </a:extLst>
          </p:cNvPr>
          <p:cNvSpPr txBox="1"/>
          <p:nvPr/>
        </p:nvSpPr>
        <p:spPr>
          <a:xfrm>
            <a:off x="330591" y="1294228"/>
            <a:ext cx="8482818" cy="954107"/>
          </a:xfrm>
          <a:prstGeom prst="rect">
            <a:avLst/>
          </a:prstGeom>
          <a:noFill/>
        </p:spPr>
        <p:txBody>
          <a:bodyPr wrap="square" rtlCol="0">
            <a:spAutoFit/>
          </a:bodyPr>
          <a:lstStyle/>
          <a:p>
            <a:r>
              <a:rPr lang="en-US" b="0" i="0" dirty="0">
                <a:solidFill>
                  <a:schemeClr val="tx1"/>
                </a:solidFill>
                <a:effectLst/>
                <a:latin typeface="Söhne"/>
              </a:rPr>
              <a:t>The Bus Reservation System project demonstrates the use of Python and Django framework to build a robust web application for managing bus reservations effectively. With its intuitive user interface and comprehensive features, the system aims to streamline the process of booking bus tickets and enhance the overall user experience.</a:t>
            </a:r>
            <a:endParaRPr lang="en-IN" dirty="0">
              <a:solidFill>
                <a:schemeClr val="tx1"/>
              </a:solidFill>
            </a:endParaRPr>
          </a:p>
        </p:txBody>
      </p:sp>
    </p:spTree>
    <p:extLst>
      <p:ext uri="{BB962C8B-B14F-4D97-AF65-F5344CB8AC3E}">
        <p14:creationId xmlns:p14="http://schemas.microsoft.com/office/powerpoint/2010/main" val="20188784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cxnSp>
        <p:nvCxnSpPr>
          <p:cNvPr id="2" name="Straight Connector 1">
            <a:extLst>
              <a:ext uri="{FF2B5EF4-FFF2-40B4-BE49-F238E27FC236}">
                <a16:creationId xmlns=""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Rectangle 4"/>
          <p:cNvSpPr/>
          <p:nvPr/>
        </p:nvSpPr>
        <p:spPr>
          <a:xfrm>
            <a:off x="927190" y="1278881"/>
            <a:ext cx="7481454" cy="3000821"/>
          </a:xfrm>
          <a:prstGeom prst="rect">
            <a:avLst/>
          </a:prstGeom>
        </p:spPr>
        <p:txBody>
          <a:bodyPr wrap="square">
            <a:spAutoFit/>
          </a:bodyPr>
          <a:lstStyle/>
          <a:p>
            <a:pPr marL="285750" indent="-285750" algn="just">
              <a:lnSpc>
                <a:spcPct val="150000"/>
              </a:lnSpc>
              <a:buFont typeface="Wingdings" panose="05000000000000000000" pitchFamily="2" charset="2"/>
              <a:buChar char="v"/>
            </a:pPr>
            <a:r>
              <a:rPr lang="en-GB" dirty="0">
                <a:solidFill>
                  <a:srgbClr val="0D0D0D"/>
                </a:solidFill>
                <a:highlight>
                  <a:srgbClr val="FFFFFF"/>
                </a:highlight>
                <a:latin typeface="Times New Roman" panose="02020603050405020304" pitchFamily="18" charset="0"/>
                <a:cs typeface="Times New Roman" panose="02020603050405020304" pitchFamily="18" charset="0"/>
              </a:rPr>
              <a:t>Developed using </a:t>
            </a:r>
            <a:r>
              <a:rPr lang="en-GB" dirty="0" err="1">
                <a:solidFill>
                  <a:srgbClr val="0D0D0D"/>
                </a:solidFill>
                <a:highlight>
                  <a:srgbClr val="FFFFFF"/>
                </a:highlight>
                <a:latin typeface="Times New Roman" panose="02020603050405020304" pitchFamily="18" charset="0"/>
                <a:cs typeface="Times New Roman" panose="02020603050405020304" pitchFamily="18" charset="0"/>
              </a:rPr>
              <a:t>Django</a:t>
            </a:r>
            <a:r>
              <a:rPr lang="en-GB" dirty="0">
                <a:solidFill>
                  <a:srgbClr val="0D0D0D"/>
                </a:solidFill>
                <a:highlight>
                  <a:srgbClr val="FFFFFF"/>
                </a:highlight>
                <a:latin typeface="Times New Roman" panose="02020603050405020304" pitchFamily="18" charset="0"/>
                <a:cs typeface="Times New Roman" panose="02020603050405020304" pitchFamily="18" charset="0"/>
              </a:rPr>
              <a:t>, SQLite, and Python, the Bus Reservation System is a fundamental solution crafted to streamline the process of online ticket purchasing for buses.</a:t>
            </a:r>
          </a:p>
          <a:p>
            <a:pPr marL="285750" indent="-285750" algn="just">
              <a:lnSpc>
                <a:spcPct val="150000"/>
              </a:lnSpc>
              <a:buFont typeface="Wingdings" panose="05000000000000000000" pitchFamily="2" charset="2"/>
              <a:buChar char="v"/>
            </a:pPr>
            <a:r>
              <a:rPr lang="en-GB" dirty="0">
                <a:solidFill>
                  <a:srgbClr val="0D0D0D"/>
                </a:solidFill>
                <a:highlight>
                  <a:srgbClr val="FFFFFF"/>
                </a:highlight>
                <a:latin typeface="Times New Roman" panose="02020603050405020304" pitchFamily="18" charset="0"/>
                <a:cs typeface="Times New Roman" panose="02020603050405020304" pitchFamily="18" charset="0"/>
              </a:rPr>
              <a:t>Its primary function is to offer users an easy-to-use platform for booking bus tickets online.</a:t>
            </a:r>
          </a:p>
          <a:p>
            <a:pPr marL="285750" indent="-285750" algn="just">
              <a:lnSpc>
                <a:spcPct val="150000"/>
              </a:lnSpc>
              <a:buFont typeface="Wingdings" panose="05000000000000000000" pitchFamily="2" charset="2"/>
              <a:buChar char="v"/>
            </a:pPr>
            <a:r>
              <a:rPr lang="en-GB" dirty="0">
                <a:solidFill>
                  <a:srgbClr val="0D0D0D"/>
                </a:solidFill>
                <a:highlight>
                  <a:srgbClr val="FFFFFF"/>
                </a:highlight>
                <a:latin typeface="Times New Roman" panose="02020603050405020304" pitchFamily="18" charset="0"/>
                <a:cs typeface="Times New Roman" panose="02020603050405020304" pitchFamily="18" charset="0"/>
              </a:rPr>
              <a:t>Through this system, users can efficiently manage reservations, store client information, and maintain passenger lists.</a:t>
            </a:r>
          </a:p>
          <a:p>
            <a:pPr marL="285750" indent="-285750" algn="just">
              <a:lnSpc>
                <a:spcPct val="150000"/>
              </a:lnSpc>
              <a:buFont typeface="Wingdings" panose="05000000000000000000" pitchFamily="2" charset="2"/>
              <a:buChar char="v"/>
            </a:pPr>
            <a:r>
              <a:rPr lang="en-GB" dirty="0">
                <a:solidFill>
                  <a:srgbClr val="0D0D0D"/>
                </a:solidFill>
                <a:highlight>
                  <a:srgbClr val="FFFFFF"/>
                </a:highlight>
                <a:latin typeface="Times New Roman" panose="02020603050405020304" pitchFamily="18" charset="0"/>
                <a:cs typeface="Times New Roman" panose="02020603050405020304" pitchFamily="18" charset="0"/>
              </a:rPr>
              <a:t>The administrative tasks such as reservation management, client data handling, and passenger list maintenance are conveniently executed through the </a:t>
            </a:r>
            <a:r>
              <a:rPr lang="en-GB" dirty="0" err="1">
                <a:solidFill>
                  <a:srgbClr val="0D0D0D"/>
                </a:solidFill>
                <a:highlight>
                  <a:srgbClr val="FFFFFF"/>
                </a:highlight>
                <a:latin typeface="Times New Roman" panose="02020603050405020304" pitchFamily="18" charset="0"/>
                <a:cs typeface="Times New Roman" panose="02020603050405020304" pitchFamily="18" charset="0"/>
              </a:rPr>
              <a:t>Django</a:t>
            </a:r>
            <a:r>
              <a:rPr lang="en-GB" dirty="0">
                <a:solidFill>
                  <a:srgbClr val="0D0D0D"/>
                </a:solidFill>
                <a:highlight>
                  <a:srgbClr val="FFFFFF"/>
                </a:highlight>
                <a:latin typeface="Times New Roman" panose="02020603050405020304" pitchFamily="18" charset="0"/>
                <a:cs typeface="Times New Roman" panose="02020603050405020304" pitchFamily="18" charset="0"/>
              </a:rPr>
              <a:t> admin interface.</a:t>
            </a:r>
          </a:p>
          <a:p>
            <a:pPr marL="285750" indent="-285750" algn="just">
              <a:lnSpc>
                <a:spcPct val="150000"/>
              </a:lnSpc>
              <a:buFont typeface="Wingdings" panose="05000000000000000000" pitchFamily="2" charset="2"/>
              <a:buChar char="v"/>
            </a:pPr>
            <a:r>
              <a:rPr lang="en-GB" dirty="0">
                <a:solidFill>
                  <a:srgbClr val="0D0D0D"/>
                </a:solidFill>
                <a:highlight>
                  <a:srgbClr val="FFFFFF"/>
                </a:highlight>
                <a:latin typeface="Times New Roman" panose="02020603050405020304" pitchFamily="18" charset="0"/>
                <a:cs typeface="Times New Roman" panose="02020603050405020304" pitchFamily="18" charset="0"/>
              </a:rPr>
              <a:t>With the Bus Reservation Website, users can effortlessly book their tickets, enhancing the overall user experience.</a:t>
            </a:r>
          </a:p>
        </p:txBody>
      </p:sp>
      <p:sp>
        <p:nvSpPr>
          <p:cNvPr id="7" name="Google Shape;61;g5fab984687_2_0"/>
          <p:cNvSpPr txBox="1">
            <a:spLocks noGrp="1"/>
          </p:cNvSpPr>
          <p:nvPr/>
        </p:nvSpPr>
        <p:spPr>
          <a:xfrm>
            <a:off x="405520" y="86317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lnSpc>
                <a:spcPct val="100000"/>
              </a:lnSpc>
              <a:spcBef>
                <a:spcPts val="0"/>
              </a:spcBef>
              <a:spcAft>
                <a:spcPts val="0"/>
              </a:spcAft>
              <a:buSzPts val="2800"/>
              <a:buNone/>
            </a:pPr>
            <a:r>
              <a:rPr lang="en-IN" sz="1600" b="1" dirty="0" smtClean="0">
                <a:solidFill>
                  <a:srgbClr val="213163"/>
                </a:solidFill>
              </a:rPr>
              <a:t>Abstract:</a:t>
            </a:r>
            <a:endParaRPr lang="en-IN" sz="1600" dirty="0"/>
          </a:p>
        </p:txBody>
      </p:sp>
    </p:spTree>
    <p:extLst>
      <p:ext uri="{BB962C8B-B14F-4D97-AF65-F5344CB8AC3E}">
        <p14:creationId xmlns:p14="http://schemas.microsoft.com/office/powerpoint/2010/main" val="54568840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lvl="0">
              <a:buSzPts val="2800"/>
            </a:pPr>
            <a:r>
              <a:rPr lang="en-IN" sz="1600" b="1" dirty="0">
                <a:solidFill>
                  <a:srgbClr val="213163"/>
                </a:solidFill>
              </a:rPr>
              <a:t>Problem </a:t>
            </a:r>
            <a:r>
              <a:rPr lang="en-IN" sz="1600" b="1" dirty="0" smtClean="0">
                <a:solidFill>
                  <a:srgbClr val="213163"/>
                </a:solidFill>
              </a:rPr>
              <a:t>Statement:</a:t>
            </a:r>
            <a:endParaRPr lang="en-IN" sz="1600" dirty="0"/>
          </a:p>
        </p:txBody>
      </p:sp>
      <p:cxnSp>
        <p:nvCxnSpPr>
          <p:cNvPr id="2" name="Straight Connector 1">
            <a:extLst>
              <a:ext uri="{FF2B5EF4-FFF2-40B4-BE49-F238E27FC236}">
                <a16:creationId xmlns=""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 xmlns:a16="http://schemas.microsoft.com/office/drawing/2014/main" id="{3F847792-320A-9C30-A3D2-14EE4983FA62}"/>
              </a:ext>
            </a:extLst>
          </p:cNvPr>
          <p:cNvSpPr txBox="1"/>
          <p:nvPr/>
        </p:nvSpPr>
        <p:spPr>
          <a:xfrm>
            <a:off x="337625" y="1209822"/>
            <a:ext cx="8546123" cy="2246769"/>
          </a:xfrm>
          <a:prstGeom prst="rect">
            <a:avLst/>
          </a:prstGeom>
          <a:noFill/>
        </p:spPr>
        <p:txBody>
          <a:bodyPr wrap="square" rtlCol="0">
            <a:spAutoFit/>
          </a:bodyPr>
          <a:lstStyle/>
          <a:p>
            <a:pPr lvl="0" algn="just" eaLnBrk="0" fontAlgn="base" hangingPunct="0">
              <a:spcBef>
                <a:spcPct val="0"/>
              </a:spcBef>
              <a:spcAft>
                <a:spcPct val="0"/>
              </a:spcAft>
              <a:buClrTx/>
            </a:pPr>
            <a:r>
              <a:rPr lang="en-US" altLang="en-US" dirty="0">
                <a:solidFill>
                  <a:schemeClr val="tx1"/>
                </a:solidFill>
                <a:latin typeface="Arial" panose="020B0604020202020204" pitchFamily="34" charset="0"/>
              </a:rPr>
              <a:t>In today's hectic world, purchasing bus tickets can be arduous and time-consuming. The outdated ticketing process often involves enduring long lines, filling out paperwork manually, and struggling to find convenient booking locations. Additionally, the absence of a unified ticketing platform exacerbates the inconvenience for both passengers and bus companies.</a:t>
            </a:r>
          </a:p>
          <a:p>
            <a:pPr lvl="0" algn="just" eaLnBrk="0" fontAlgn="base" hangingPunct="0">
              <a:spcBef>
                <a:spcPct val="0"/>
              </a:spcBef>
              <a:spcAft>
                <a:spcPct val="0"/>
              </a:spcAft>
              <a:buClrTx/>
            </a:pPr>
            <a:endParaRPr lang="en-US" altLang="en-US" dirty="0">
              <a:solidFill>
                <a:schemeClr val="tx1"/>
              </a:solidFill>
              <a:latin typeface="Arial" panose="020B0604020202020204" pitchFamily="34" charset="0"/>
            </a:endParaRPr>
          </a:p>
          <a:p>
            <a:pPr marL="395288" indent="-55563">
              <a:buFont typeface="+mj-lt"/>
              <a:buAutoNum type="arabicPeriod"/>
            </a:pPr>
            <a:r>
              <a:rPr lang="en-GB" dirty="0">
                <a:solidFill>
                  <a:srgbClr val="0D0D0D"/>
                </a:solidFill>
                <a:highlight>
                  <a:srgbClr val="FFFFFF"/>
                </a:highlight>
                <a:latin typeface="Times New Roman" panose="02020603050405020304" pitchFamily="18" charset="0"/>
                <a:cs typeface="Times New Roman" panose="02020603050405020304" pitchFamily="18" charset="0"/>
              </a:rPr>
              <a:t>Long queues</a:t>
            </a:r>
          </a:p>
          <a:p>
            <a:pPr marL="395288" indent="-55563">
              <a:buFont typeface="+mj-lt"/>
              <a:buAutoNum type="arabicPeriod"/>
            </a:pPr>
            <a:r>
              <a:rPr lang="en-GB" dirty="0">
                <a:solidFill>
                  <a:srgbClr val="0D0D0D"/>
                </a:solidFill>
                <a:highlight>
                  <a:srgbClr val="FFFFFF"/>
                </a:highlight>
                <a:latin typeface="Times New Roman" panose="02020603050405020304" pitchFamily="18" charset="0"/>
                <a:cs typeface="Times New Roman" panose="02020603050405020304" pitchFamily="18" charset="0"/>
              </a:rPr>
              <a:t>Manual forms</a:t>
            </a:r>
          </a:p>
          <a:p>
            <a:pPr marL="395288" indent="-55563">
              <a:buFont typeface="+mj-lt"/>
              <a:buAutoNum type="arabicPeriod"/>
            </a:pPr>
            <a:r>
              <a:rPr lang="en-GB" dirty="0">
                <a:solidFill>
                  <a:srgbClr val="0D0D0D"/>
                </a:solidFill>
                <a:highlight>
                  <a:srgbClr val="FFFFFF"/>
                </a:highlight>
                <a:latin typeface="Times New Roman" panose="02020603050405020304" pitchFamily="18" charset="0"/>
                <a:cs typeface="Times New Roman" panose="02020603050405020304" pitchFamily="18" charset="0"/>
              </a:rPr>
              <a:t>Limited accessibility</a:t>
            </a:r>
          </a:p>
          <a:p>
            <a:pPr marL="395288" indent="-55563">
              <a:buFont typeface="+mj-lt"/>
              <a:buAutoNum type="arabicPeriod"/>
            </a:pPr>
            <a:r>
              <a:rPr lang="en-GB" dirty="0">
                <a:solidFill>
                  <a:srgbClr val="0D0D0D"/>
                </a:solidFill>
                <a:highlight>
                  <a:srgbClr val="FFFFFF"/>
                </a:highlight>
                <a:latin typeface="Times New Roman" panose="02020603050405020304" pitchFamily="18" charset="0"/>
                <a:cs typeface="Times New Roman" panose="02020603050405020304" pitchFamily="18" charset="0"/>
              </a:rPr>
              <a:t>Fragmented booking</a:t>
            </a:r>
          </a:p>
          <a:p>
            <a:pPr marL="395288" indent="-55563">
              <a:buFont typeface="+mj-lt"/>
              <a:buAutoNum type="arabicPeriod"/>
            </a:pPr>
            <a:r>
              <a:rPr lang="en-GB" dirty="0">
                <a:solidFill>
                  <a:srgbClr val="0D0D0D"/>
                </a:solidFill>
                <a:highlight>
                  <a:srgbClr val="FFFFFF"/>
                </a:highlight>
                <a:latin typeface="Times New Roman" panose="02020603050405020304" pitchFamily="18" charset="0"/>
                <a:cs typeface="Times New Roman" panose="02020603050405020304" pitchFamily="18" charset="0"/>
              </a:rPr>
              <a:t>Time-consuming process</a:t>
            </a:r>
          </a:p>
        </p:txBody>
      </p:sp>
    </p:spTree>
    <p:extLst>
      <p:ext uri="{BB962C8B-B14F-4D97-AF65-F5344CB8AC3E}">
        <p14:creationId xmlns:p14="http://schemas.microsoft.com/office/powerpoint/2010/main" val="12846337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9728" y="428425"/>
            <a:ext cx="2834348" cy="742197"/>
          </a:xfrm>
        </p:spPr>
        <p:txBody>
          <a:bodyPr/>
          <a:lstStyle/>
          <a:p>
            <a:r>
              <a:rPr lang="en-IN" sz="1600" b="1" dirty="0" smtClean="0">
                <a:solidFill>
                  <a:srgbClr val="213163"/>
                </a:solidFill>
              </a:rPr>
              <a:t>Project Overview:</a:t>
            </a:r>
            <a:endParaRPr lang="en-IN" sz="1600" dirty="0"/>
          </a:p>
        </p:txBody>
      </p:sp>
      <p:sp>
        <p:nvSpPr>
          <p:cNvPr id="3" name="Text Placeholder 2"/>
          <p:cNvSpPr>
            <a:spLocks noGrp="1"/>
          </p:cNvSpPr>
          <p:nvPr>
            <p:ph type="body" idx="1"/>
          </p:nvPr>
        </p:nvSpPr>
        <p:spPr>
          <a:xfrm>
            <a:off x="311699" y="1389600"/>
            <a:ext cx="8084155" cy="2913836"/>
          </a:xfrm>
        </p:spPr>
        <p:txBody>
          <a:bodyPr/>
          <a:lstStyle/>
          <a:p>
            <a:pPr algn="just">
              <a:lnSpc>
                <a:spcPct val="150000"/>
              </a:lnSpc>
              <a:buFont typeface="+mj-lt"/>
              <a:buAutoNum type="arabicPeriod"/>
            </a:pPr>
            <a:r>
              <a:rPr lang="en-GB" b="1" dirty="0">
                <a:solidFill>
                  <a:srgbClr val="0D0D0D"/>
                </a:solidFill>
                <a:highlight>
                  <a:srgbClr val="FFFFFF"/>
                </a:highlight>
                <a:latin typeface="Times New Roman" panose="02020603050405020304" pitchFamily="18" charset="0"/>
                <a:cs typeface="Times New Roman" panose="02020603050405020304" pitchFamily="18" charset="0"/>
              </a:rPr>
              <a:t>User Registration and Authentication: </a:t>
            </a:r>
            <a:r>
              <a:rPr lang="en-GB" dirty="0">
                <a:solidFill>
                  <a:srgbClr val="0D0D0D"/>
                </a:solidFill>
                <a:highlight>
                  <a:srgbClr val="FFFFFF"/>
                </a:highlight>
                <a:latin typeface="Times New Roman" panose="02020603050405020304" pitchFamily="18" charset="0"/>
                <a:cs typeface="Times New Roman" panose="02020603050405020304" pitchFamily="18" charset="0"/>
              </a:rPr>
              <a:t>Allow users to create accounts and securely authenticate themselves to access the reservation system.</a:t>
            </a:r>
          </a:p>
          <a:p>
            <a:pPr algn="just">
              <a:lnSpc>
                <a:spcPct val="150000"/>
              </a:lnSpc>
              <a:buFont typeface="+mj-lt"/>
              <a:buAutoNum type="arabicPeriod"/>
            </a:pPr>
            <a:r>
              <a:rPr lang="en-GB" b="1" dirty="0">
                <a:solidFill>
                  <a:srgbClr val="0D0D0D"/>
                </a:solidFill>
                <a:highlight>
                  <a:srgbClr val="FFFFFF"/>
                </a:highlight>
                <a:latin typeface="Times New Roman" panose="02020603050405020304" pitchFamily="18" charset="0"/>
                <a:cs typeface="Times New Roman" panose="02020603050405020304" pitchFamily="18" charset="0"/>
              </a:rPr>
              <a:t>Bus Route Management</a:t>
            </a:r>
            <a:r>
              <a:rPr lang="en-GB" dirty="0">
                <a:solidFill>
                  <a:srgbClr val="0D0D0D"/>
                </a:solidFill>
                <a:highlight>
                  <a:srgbClr val="FFFFFF"/>
                </a:highlight>
                <a:latin typeface="Times New Roman" panose="02020603050405020304" pitchFamily="18" charset="0"/>
                <a:cs typeface="Times New Roman" panose="02020603050405020304" pitchFamily="18" charset="0"/>
              </a:rPr>
              <a:t>: Implement a comprehensive system to manage bus routes, including adding, editing, and deleting routes.</a:t>
            </a:r>
          </a:p>
          <a:p>
            <a:pPr algn="just">
              <a:lnSpc>
                <a:spcPct val="150000"/>
              </a:lnSpc>
              <a:buFont typeface="+mj-lt"/>
              <a:buAutoNum type="arabicPeriod"/>
            </a:pPr>
            <a:r>
              <a:rPr lang="en-GB" b="1" dirty="0">
                <a:solidFill>
                  <a:srgbClr val="0D0D0D"/>
                </a:solidFill>
                <a:highlight>
                  <a:srgbClr val="FFFFFF"/>
                </a:highlight>
                <a:latin typeface="Times New Roman" panose="02020603050405020304" pitchFamily="18" charset="0"/>
                <a:cs typeface="Times New Roman" panose="02020603050405020304" pitchFamily="18" charset="0"/>
              </a:rPr>
              <a:t>Ticket Booking</a:t>
            </a:r>
            <a:r>
              <a:rPr lang="en-GB" dirty="0">
                <a:solidFill>
                  <a:srgbClr val="0D0D0D"/>
                </a:solidFill>
                <a:highlight>
                  <a:srgbClr val="FFFFFF"/>
                </a:highlight>
                <a:latin typeface="Times New Roman" panose="02020603050405020304" pitchFamily="18" charset="0"/>
                <a:cs typeface="Times New Roman" panose="02020603050405020304" pitchFamily="18" charset="0"/>
              </a:rPr>
              <a:t>: Enable users to search for available buses based on routes, dates, and timings, and book tickets seamlessly through the web interface.</a:t>
            </a:r>
          </a:p>
          <a:p>
            <a:pPr algn="just">
              <a:lnSpc>
                <a:spcPct val="150000"/>
              </a:lnSpc>
              <a:buFont typeface="+mj-lt"/>
              <a:buAutoNum type="arabicPeriod"/>
            </a:pPr>
            <a:r>
              <a:rPr lang="en-GB" b="1" dirty="0">
                <a:solidFill>
                  <a:srgbClr val="0D0D0D"/>
                </a:solidFill>
                <a:highlight>
                  <a:srgbClr val="FFFFFF"/>
                </a:highlight>
                <a:latin typeface="Times New Roman" panose="02020603050405020304" pitchFamily="18" charset="0"/>
                <a:cs typeface="Times New Roman" panose="02020603050405020304" pitchFamily="18" charset="0"/>
              </a:rPr>
              <a:t>Seat Selection: </a:t>
            </a:r>
            <a:r>
              <a:rPr lang="en-GB" dirty="0">
                <a:solidFill>
                  <a:srgbClr val="0D0D0D"/>
                </a:solidFill>
                <a:highlight>
                  <a:srgbClr val="FFFFFF"/>
                </a:highlight>
                <a:latin typeface="Times New Roman" panose="02020603050405020304" pitchFamily="18" charset="0"/>
                <a:cs typeface="Times New Roman" panose="02020603050405020304" pitchFamily="18" charset="0"/>
              </a:rPr>
              <a:t>Provide an interactive seat selection feature allowing users to choose their preferred seats on the bus.</a:t>
            </a:r>
          </a:p>
          <a:p>
            <a:endParaRPr lang="en-IN" dirty="0"/>
          </a:p>
        </p:txBody>
      </p:sp>
    </p:spTree>
    <p:extLst>
      <p:ext uri="{BB962C8B-B14F-4D97-AF65-F5344CB8AC3E}">
        <p14:creationId xmlns:p14="http://schemas.microsoft.com/office/powerpoint/2010/main" val="394254693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Proposed Solution</a:t>
            </a:r>
            <a:endParaRPr lang="en-IN" sz="1600" dirty="0"/>
          </a:p>
        </p:txBody>
      </p:sp>
      <p:sp>
        <p:nvSpPr>
          <p:cNvPr id="11" name="TextBox 10">
            <a:extLst>
              <a:ext uri="{FF2B5EF4-FFF2-40B4-BE49-F238E27FC236}">
                <a16:creationId xmlns=""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 xmlns:a16="http://schemas.microsoft.com/office/drawing/2014/main" id="{4D6612F0-6FC3-5182-5F45-49ECECF3370D}"/>
              </a:ext>
            </a:extLst>
          </p:cNvPr>
          <p:cNvSpPr txBox="1"/>
          <p:nvPr/>
        </p:nvSpPr>
        <p:spPr>
          <a:xfrm>
            <a:off x="337624" y="1018461"/>
            <a:ext cx="8468751" cy="3754874"/>
          </a:xfrm>
          <a:prstGeom prst="rect">
            <a:avLst/>
          </a:prstGeom>
          <a:noFill/>
        </p:spPr>
        <p:txBody>
          <a:bodyPr wrap="square" rtlCol="0">
            <a:spAutoFit/>
          </a:bodyPr>
          <a:lstStyle/>
          <a:p>
            <a:pPr algn="l"/>
            <a:r>
              <a:rPr lang="en-US" b="1" i="0" dirty="0">
                <a:solidFill>
                  <a:schemeClr val="tx1"/>
                </a:solidFill>
                <a:effectLst/>
                <a:latin typeface="Söhne"/>
              </a:rPr>
              <a:t>Introduction :</a:t>
            </a:r>
          </a:p>
          <a:p>
            <a:pPr algn="l"/>
            <a:r>
              <a:rPr lang="en-US" b="0" i="0" dirty="0">
                <a:solidFill>
                  <a:schemeClr val="tx1"/>
                </a:solidFill>
                <a:effectLst/>
                <a:latin typeface="Söhne"/>
              </a:rPr>
              <a:t>The proposed Bus Reservation System aims to provide a comprehensive and user-friendly platform for booking bus tickets online. It will streamline the process of bus reservation for both users and administrators, ensuring efficiency, reliability, and convenience.</a:t>
            </a:r>
          </a:p>
          <a:p>
            <a:endParaRPr lang="en-IN" dirty="0"/>
          </a:p>
          <a:p>
            <a:pPr algn="l"/>
            <a:r>
              <a:rPr lang="en-US" b="1" i="0" dirty="0">
                <a:solidFill>
                  <a:schemeClr val="tx1"/>
                </a:solidFill>
                <a:effectLst/>
                <a:latin typeface="Söhne"/>
              </a:rPr>
              <a:t>Key Features :</a:t>
            </a:r>
          </a:p>
          <a:p>
            <a:pPr algn="l">
              <a:buFont typeface="+mj-lt"/>
              <a:buAutoNum type="arabicPeriod"/>
            </a:pPr>
            <a:r>
              <a:rPr lang="en-US" b="1" i="0" dirty="0">
                <a:solidFill>
                  <a:schemeClr val="accent3"/>
                </a:solidFill>
                <a:effectLst/>
                <a:latin typeface="Söhne"/>
              </a:rPr>
              <a:t>User Authentication</a:t>
            </a:r>
            <a:r>
              <a:rPr lang="en-US" b="0" i="0" dirty="0">
                <a:solidFill>
                  <a:schemeClr val="accent3"/>
                </a:solidFill>
                <a:effectLst/>
                <a:latin typeface="Söhne"/>
              </a:rPr>
              <a:t>: </a:t>
            </a:r>
            <a:r>
              <a:rPr lang="en-US" b="0" i="0" dirty="0">
                <a:solidFill>
                  <a:schemeClr val="tx1"/>
                </a:solidFill>
                <a:effectLst/>
                <a:latin typeface="Söhne"/>
              </a:rPr>
              <a:t>The system offers user authentication functionalities allowing users to sign up, log in, and log out securely.</a:t>
            </a:r>
          </a:p>
          <a:p>
            <a:pPr algn="l">
              <a:buFont typeface="+mj-lt"/>
              <a:buAutoNum type="arabicPeriod"/>
            </a:pPr>
            <a:r>
              <a:rPr lang="en-US" b="1" i="0" dirty="0">
                <a:solidFill>
                  <a:schemeClr val="accent3"/>
                </a:solidFill>
                <a:effectLst/>
                <a:latin typeface="Söhne"/>
              </a:rPr>
              <a:t>Bus Search</a:t>
            </a:r>
            <a:r>
              <a:rPr lang="en-US" b="0" i="0" dirty="0">
                <a:solidFill>
                  <a:schemeClr val="accent3"/>
                </a:solidFill>
                <a:effectLst/>
                <a:latin typeface="Söhne"/>
              </a:rPr>
              <a:t>: </a:t>
            </a:r>
            <a:r>
              <a:rPr lang="en-US" b="0" i="0" dirty="0">
                <a:solidFill>
                  <a:schemeClr val="tx1"/>
                </a:solidFill>
                <a:effectLst/>
                <a:latin typeface="Söhne"/>
              </a:rPr>
              <a:t>Users can search for available buses based on their origin, destination, and date of travel.</a:t>
            </a:r>
          </a:p>
          <a:p>
            <a:pPr algn="l">
              <a:buFont typeface="+mj-lt"/>
              <a:buAutoNum type="arabicPeriod"/>
            </a:pPr>
            <a:r>
              <a:rPr lang="en-US" b="1" i="0" dirty="0">
                <a:solidFill>
                  <a:schemeClr val="accent3"/>
                </a:solidFill>
                <a:effectLst/>
                <a:latin typeface="Söhne"/>
              </a:rPr>
              <a:t>Seat Selection</a:t>
            </a:r>
            <a:r>
              <a:rPr lang="en-US" b="0" i="0" dirty="0">
                <a:solidFill>
                  <a:schemeClr val="accent3"/>
                </a:solidFill>
                <a:effectLst/>
                <a:latin typeface="Söhne"/>
              </a:rPr>
              <a:t>: </a:t>
            </a:r>
            <a:r>
              <a:rPr lang="en-US" b="0" i="0" dirty="0">
                <a:solidFill>
                  <a:schemeClr val="tx1"/>
                </a:solidFill>
                <a:effectLst/>
                <a:latin typeface="Söhne"/>
              </a:rPr>
              <a:t>After finding an available bus, users can select seats from the layout of the bus displayed on the system.</a:t>
            </a:r>
          </a:p>
          <a:p>
            <a:pPr algn="l">
              <a:buFont typeface="+mj-lt"/>
              <a:buAutoNum type="arabicPeriod"/>
            </a:pPr>
            <a:r>
              <a:rPr lang="en-US" b="1" i="0" dirty="0">
                <a:solidFill>
                  <a:schemeClr val="accent3"/>
                </a:solidFill>
                <a:effectLst/>
                <a:latin typeface="Söhne"/>
              </a:rPr>
              <a:t>Reservation</a:t>
            </a:r>
            <a:r>
              <a:rPr lang="en-US" b="0" i="0" dirty="0">
                <a:solidFill>
                  <a:schemeClr val="accent3"/>
                </a:solidFill>
                <a:effectLst/>
                <a:latin typeface="Söhne"/>
              </a:rPr>
              <a:t>: </a:t>
            </a:r>
            <a:r>
              <a:rPr lang="en-US" b="0" i="0" dirty="0">
                <a:solidFill>
                  <a:schemeClr val="tx1"/>
                </a:solidFill>
                <a:effectLst/>
                <a:latin typeface="Söhne"/>
              </a:rPr>
              <a:t>Users can make reservations for selected seats, ensuring their seats are confirmed for the desired journey.</a:t>
            </a:r>
          </a:p>
          <a:p>
            <a:pPr algn="l">
              <a:buFont typeface="+mj-lt"/>
              <a:buAutoNum type="arabicPeriod"/>
            </a:pPr>
            <a:r>
              <a:rPr lang="en-US" b="1" i="0" dirty="0">
                <a:solidFill>
                  <a:schemeClr val="accent3"/>
                </a:solidFill>
                <a:effectLst/>
                <a:latin typeface="Söhne"/>
              </a:rPr>
              <a:t>Booking Management</a:t>
            </a:r>
            <a:r>
              <a:rPr lang="en-US" b="0" i="0" dirty="0">
                <a:solidFill>
                  <a:schemeClr val="accent3"/>
                </a:solidFill>
                <a:effectLst/>
                <a:latin typeface="Söhne"/>
              </a:rPr>
              <a:t>: </a:t>
            </a:r>
            <a:r>
              <a:rPr lang="en-US" b="0" i="0" dirty="0">
                <a:solidFill>
                  <a:schemeClr val="tx1"/>
                </a:solidFill>
                <a:effectLst/>
                <a:latin typeface="Söhne"/>
              </a:rPr>
              <a:t>Users can view and manage their booking details including the bus details, seat numbers, and reservation status from their dashboard.</a:t>
            </a:r>
          </a:p>
          <a:p>
            <a:pPr algn="l">
              <a:buFont typeface="+mj-lt"/>
              <a:buAutoNum type="arabicPeriod"/>
            </a:pPr>
            <a:r>
              <a:rPr lang="en-US" b="1" i="0" dirty="0">
                <a:solidFill>
                  <a:schemeClr val="accent3"/>
                </a:solidFill>
                <a:effectLst/>
                <a:latin typeface="Söhne"/>
              </a:rPr>
              <a:t>Admin Panel</a:t>
            </a:r>
            <a:r>
              <a:rPr lang="en-US" b="0" i="0" dirty="0">
                <a:solidFill>
                  <a:schemeClr val="accent3"/>
                </a:solidFill>
                <a:effectLst/>
                <a:latin typeface="Söhne"/>
              </a:rPr>
              <a:t>: </a:t>
            </a:r>
            <a:r>
              <a:rPr lang="en-US" b="0" i="0" dirty="0">
                <a:solidFill>
                  <a:schemeClr val="tx1"/>
                </a:solidFill>
                <a:effectLst/>
                <a:latin typeface="Söhne"/>
              </a:rPr>
              <a:t>Administrators have access to an admin panel where they can manage buses, seats, users, and reservations efficiently.</a:t>
            </a:r>
          </a:p>
        </p:txBody>
      </p:sp>
    </p:spTree>
    <p:extLst>
      <p:ext uri="{BB962C8B-B14F-4D97-AF65-F5344CB8AC3E}">
        <p14:creationId xmlns:p14="http://schemas.microsoft.com/office/powerpoint/2010/main" val="105391358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 xmlns:a16="http://schemas.microsoft.com/office/drawing/2014/main"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 xmlns:a16="http://schemas.microsoft.com/office/drawing/2014/main" id="{262275CD-3FE5-96AA-95EC-61D587F26D46}"/>
              </a:ext>
            </a:extLst>
          </p:cNvPr>
          <p:cNvSpPr txBox="1"/>
          <p:nvPr/>
        </p:nvSpPr>
        <p:spPr>
          <a:xfrm>
            <a:off x="407963" y="1096009"/>
            <a:ext cx="8278837" cy="3170099"/>
          </a:xfrm>
          <a:prstGeom prst="rect">
            <a:avLst/>
          </a:prstGeom>
          <a:noFill/>
        </p:spPr>
        <p:txBody>
          <a:bodyPr wrap="square" rtlCol="0">
            <a:spAutoFit/>
          </a:bodyPr>
          <a:lstStyle/>
          <a:p>
            <a:r>
              <a:rPr lang="en-US" b="1" dirty="0">
                <a:solidFill>
                  <a:schemeClr val="tx1"/>
                </a:solidFill>
                <a:latin typeface="Söhne"/>
              </a:rPr>
              <a:t>Implementation Steps: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solidFill>
                  <a:schemeClr val="accent3"/>
                </a:solidFill>
                <a:latin typeface="Söhne"/>
              </a:rPr>
              <a:t>Project Setup: </a:t>
            </a:r>
            <a:r>
              <a:rPr lang="en-US" sz="1200" dirty="0"/>
              <a:t>Set up a Django project and create necessary directories and files for the application structure.</a:t>
            </a:r>
            <a:endParaRPr lang="en-US" dirty="0"/>
          </a:p>
          <a:p>
            <a:pPr marL="285750" indent="-285750">
              <a:buFont typeface="Arial" panose="020B0604020202020204" pitchFamily="34" charset="0"/>
              <a:buChar char="•"/>
            </a:pPr>
            <a:r>
              <a:rPr lang="en-US" b="1" dirty="0">
                <a:solidFill>
                  <a:schemeClr val="accent3"/>
                </a:solidFill>
                <a:latin typeface="Söhne"/>
              </a:rPr>
              <a:t>Database Design: </a:t>
            </a:r>
            <a:r>
              <a:rPr lang="en-US" sz="1200" dirty="0"/>
              <a:t>Design the database schema including tables for users, buses, seats, reservations, and any other relevant entities.</a:t>
            </a:r>
            <a:endParaRPr lang="en-US" dirty="0"/>
          </a:p>
          <a:p>
            <a:pPr marL="285750" indent="-285750">
              <a:buFont typeface="Arial" panose="020B0604020202020204" pitchFamily="34" charset="0"/>
              <a:buChar char="•"/>
            </a:pPr>
            <a:r>
              <a:rPr lang="en-US" b="1" dirty="0">
                <a:solidFill>
                  <a:schemeClr val="accent3"/>
                </a:solidFill>
                <a:latin typeface="Söhne"/>
              </a:rPr>
              <a:t>Backend Development:</a:t>
            </a:r>
            <a:r>
              <a:rPr lang="en-US" sz="1200" b="1" dirty="0">
                <a:solidFill>
                  <a:schemeClr val="accent3"/>
                </a:solidFill>
                <a:latin typeface="Söhne"/>
              </a:rPr>
              <a:t> </a:t>
            </a:r>
            <a:r>
              <a:rPr lang="en-US" sz="1200" dirty="0"/>
              <a:t>Develop backend logic for user authentication, bus management, seat selection, reservation handling, and integration with payment gateways.</a:t>
            </a:r>
            <a:endParaRPr lang="en-US" dirty="0"/>
          </a:p>
          <a:p>
            <a:pPr marL="285750" indent="-285750">
              <a:buFont typeface="Arial" panose="020B0604020202020204" pitchFamily="34" charset="0"/>
              <a:buChar char="•"/>
            </a:pPr>
            <a:r>
              <a:rPr lang="en-US" b="1" dirty="0">
                <a:solidFill>
                  <a:schemeClr val="accent3"/>
                </a:solidFill>
                <a:latin typeface="Söhne"/>
              </a:rPr>
              <a:t>Frontend Development:</a:t>
            </a:r>
            <a:r>
              <a:rPr lang="en-US" dirty="0">
                <a:solidFill>
                  <a:schemeClr val="accent3"/>
                </a:solidFill>
              </a:rPr>
              <a:t> </a:t>
            </a:r>
            <a:r>
              <a:rPr lang="en-US" sz="1200" dirty="0"/>
              <a:t>Design and implement frontend interfaces for user interaction, incorporating features such as bus search, seat selection, and reservation management.</a:t>
            </a:r>
            <a:endParaRPr lang="en-US" dirty="0"/>
          </a:p>
          <a:p>
            <a:pPr marL="285750" indent="-285750">
              <a:buFont typeface="Arial" panose="020B0604020202020204" pitchFamily="34" charset="0"/>
              <a:buChar char="•"/>
            </a:pPr>
            <a:r>
              <a:rPr lang="en-US" b="1" dirty="0">
                <a:solidFill>
                  <a:schemeClr val="accent3"/>
                </a:solidFill>
                <a:latin typeface="Söhne"/>
              </a:rPr>
              <a:t>Integration: </a:t>
            </a:r>
            <a:r>
              <a:rPr lang="en-US" sz="1200" dirty="0"/>
              <a:t>Integrate frontend and backend components, ensuring seamless communication via RESTful APIs.</a:t>
            </a:r>
            <a:endParaRPr lang="en-US" dirty="0"/>
          </a:p>
          <a:p>
            <a:pPr marL="285750" indent="-285750">
              <a:buFont typeface="Arial" panose="020B0604020202020204" pitchFamily="34" charset="0"/>
              <a:buChar char="•"/>
            </a:pPr>
            <a:r>
              <a:rPr lang="en-US" b="1" dirty="0">
                <a:solidFill>
                  <a:schemeClr val="accent3"/>
                </a:solidFill>
                <a:latin typeface="Söhne"/>
              </a:rPr>
              <a:t>Testing:</a:t>
            </a:r>
            <a:r>
              <a:rPr lang="en-US" dirty="0">
                <a:solidFill>
                  <a:schemeClr val="accent3"/>
                </a:solidFill>
              </a:rPr>
              <a:t> </a:t>
            </a:r>
            <a:r>
              <a:rPr lang="en-US" sz="1200" dirty="0"/>
              <a:t>Perform thorough testing to validate the functionalities, including user authentication, bus search, seat selection, reservation handling, and payment processing.</a:t>
            </a:r>
            <a:endParaRPr lang="en-US" dirty="0"/>
          </a:p>
          <a:p>
            <a:pPr marL="285750" indent="-285750">
              <a:buFont typeface="Arial" panose="020B0604020202020204" pitchFamily="34" charset="0"/>
              <a:buChar char="•"/>
            </a:pPr>
            <a:r>
              <a:rPr lang="en-US" b="1" dirty="0">
                <a:solidFill>
                  <a:schemeClr val="accent3"/>
                </a:solidFill>
                <a:latin typeface="Söhne"/>
              </a:rPr>
              <a:t>Deployment:</a:t>
            </a:r>
            <a:r>
              <a:rPr lang="en-US" dirty="0"/>
              <a:t> </a:t>
            </a:r>
            <a:r>
              <a:rPr lang="en-US" sz="1200" dirty="0"/>
              <a:t>Deploy the application on a web server, ensuring scalability, security, and performance optimization.</a:t>
            </a:r>
            <a:endParaRPr lang="en-US" dirty="0"/>
          </a:p>
          <a:p>
            <a:pPr marL="285750" indent="-285750">
              <a:buFont typeface="Arial" panose="020B0604020202020204" pitchFamily="34" charset="0"/>
              <a:buChar char="•"/>
            </a:pPr>
            <a:r>
              <a:rPr lang="en-US" b="1" dirty="0">
                <a:solidFill>
                  <a:schemeClr val="accent3"/>
                </a:solidFill>
                <a:latin typeface="Söhne"/>
              </a:rPr>
              <a:t>Monitoring and Maintenance: </a:t>
            </a:r>
            <a:r>
              <a:rPr lang="en-US" sz="1200" dirty="0"/>
              <a:t>Monitor the application's performance, address any issues or bugs, and incorporate user feedback for continuous improvement.</a:t>
            </a:r>
            <a:endParaRPr lang="en-IN" sz="1200" dirty="0"/>
          </a:p>
        </p:txBody>
      </p:sp>
    </p:spTree>
    <p:extLst>
      <p:ext uri="{BB962C8B-B14F-4D97-AF65-F5344CB8AC3E}">
        <p14:creationId xmlns:p14="http://schemas.microsoft.com/office/powerpoint/2010/main" val="48748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 xmlns:a16="http://schemas.microsoft.com/office/drawing/2014/main" id="{5DD513E1-C183-62CD-DD4E-910BB0E820AA}"/>
              </a:ext>
            </a:extLst>
          </p:cNvPr>
          <p:cNvSpPr txBox="1"/>
          <p:nvPr/>
        </p:nvSpPr>
        <p:spPr>
          <a:xfrm>
            <a:off x="752621" y="752832"/>
            <a:ext cx="7638757" cy="3970318"/>
          </a:xfrm>
          <a:prstGeom prst="rect">
            <a:avLst/>
          </a:prstGeom>
          <a:noFill/>
        </p:spPr>
        <p:txBody>
          <a:bodyPr wrap="square" rtlCol="0">
            <a:spAutoFit/>
          </a:bodyPr>
          <a:lstStyle/>
          <a:p>
            <a:pPr algn="l"/>
            <a:r>
              <a:rPr lang="en-US" b="1" i="0" dirty="0">
                <a:solidFill>
                  <a:schemeClr val="tx1"/>
                </a:solidFill>
                <a:effectLst/>
                <a:latin typeface="Söhne"/>
              </a:rPr>
              <a:t>Project Structure :</a:t>
            </a:r>
          </a:p>
          <a:p>
            <a:pPr algn="l"/>
            <a:endParaRPr lang="en-US" b="0" i="0" dirty="0">
              <a:solidFill>
                <a:schemeClr val="tx1"/>
              </a:solidFill>
              <a:effectLst/>
              <a:latin typeface="Söhne"/>
            </a:endParaRPr>
          </a:p>
          <a:p>
            <a:pPr algn="l"/>
            <a:r>
              <a:rPr lang="en-US" b="0" i="0" dirty="0">
                <a:solidFill>
                  <a:schemeClr val="tx1"/>
                </a:solidFill>
                <a:effectLst/>
                <a:latin typeface="Söhne"/>
              </a:rPr>
              <a:t>The project is organized into various components:</a:t>
            </a:r>
          </a:p>
          <a:p>
            <a:pPr algn="l"/>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Models</a:t>
            </a:r>
            <a:r>
              <a:rPr lang="en-US" b="0" i="0" dirty="0">
                <a:solidFill>
                  <a:schemeClr val="tx1"/>
                </a:solidFill>
                <a:effectLst/>
                <a:latin typeface="Söhne"/>
              </a:rPr>
              <a:t>: Define the data models for buses, seats, users, and reservations.</a:t>
            </a:r>
          </a:p>
          <a:p>
            <a:pPr algn="l">
              <a:buFont typeface="Arial" panose="020B0604020202020204" pitchFamily="34" charset="0"/>
              <a:buChar char="•"/>
            </a:pPr>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Views</a:t>
            </a:r>
            <a:r>
              <a:rPr lang="en-US" b="0" i="0" dirty="0">
                <a:solidFill>
                  <a:schemeClr val="tx1"/>
                </a:solidFill>
                <a:effectLst/>
                <a:latin typeface="Söhne"/>
              </a:rPr>
              <a:t>: Handle user requests, process data, and render appropriate responses.</a:t>
            </a:r>
          </a:p>
          <a:p>
            <a:pPr algn="l">
              <a:buFont typeface="Arial" panose="020B0604020202020204" pitchFamily="34" charset="0"/>
              <a:buChar char="•"/>
            </a:pPr>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Templates</a:t>
            </a:r>
            <a:r>
              <a:rPr lang="en-US" b="0" i="0" dirty="0">
                <a:solidFill>
                  <a:schemeClr val="tx1"/>
                </a:solidFill>
                <a:effectLst/>
                <a:latin typeface="Söhne"/>
              </a:rPr>
              <a:t>: Contains HTML templates for rendering user interfaces dynamically.</a:t>
            </a:r>
          </a:p>
          <a:p>
            <a:pPr algn="l">
              <a:buFont typeface="Arial" panose="020B0604020202020204" pitchFamily="34" charset="0"/>
              <a:buChar char="•"/>
            </a:pPr>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Static Files</a:t>
            </a:r>
            <a:r>
              <a:rPr lang="en-US" b="0" i="0" dirty="0">
                <a:solidFill>
                  <a:schemeClr val="tx1"/>
                </a:solidFill>
                <a:effectLst/>
                <a:latin typeface="Söhne"/>
              </a:rPr>
              <a:t>: Store static files such as CSS stylesheets, JavaScript scripts, and images.</a:t>
            </a:r>
          </a:p>
          <a:p>
            <a:pPr algn="l">
              <a:buFont typeface="Arial" panose="020B0604020202020204" pitchFamily="34" charset="0"/>
              <a:buChar char="•"/>
            </a:pPr>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Admin Panel</a:t>
            </a:r>
            <a:r>
              <a:rPr lang="en-US" b="0" i="0" dirty="0">
                <a:solidFill>
                  <a:schemeClr val="tx1"/>
                </a:solidFill>
                <a:effectLst/>
                <a:latin typeface="Söhne"/>
              </a:rPr>
              <a:t>: Provides administrative functionalities for managing the system's backend.</a:t>
            </a:r>
          </a:p>
          <a:p>
            <a:pPr algn="l">
              <a:buFont typeface="Arial" panose="020B0604020202020204" pitchFamily="34" charset="0"/>
              <a:buChar char="•"/>
            </a:pPr>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Forms</a:t>
            </a:r>
            <a:r>
              <a:rPr lang="en-US" b="0" i="0" dirty="0">
                <a:solidFill>
                  <a:schemeClr val="tx1"/>
                </a:solidFill>
                <a:effectLst/>
                <a:latin typeface="Söhne"/>
              </a:rPr>
              <a:t>: Define forms for user input validation and data submission.</a:t>
            </a:r>
          </a:p>
          <a:p>
            <a:pPr algn="l"/>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URL Configuration</a:t>
            </a:r>
            <a:r>
              <a:rPr lang="en-US" b="0" i="0" dirty="0">
                <a:solidFill>
                  <a:schemeClr val="tx1"/>
                </a:solidFill>
                <a:effectLst/>
                <a:latin typeface="Söhne"/>
              </a:rPr>
              <a:t>: Maps URL patterns to views and defines routing logic.</a:t>
            </a:r>
          </a:p>
          <a:p>
            <a:endParaRPr lang="en-IN" dirty="0"/>
          </a:p>
        </p:txBody>
      </p:sp>
    </p:spTree>
    <p:extLst>
      <p:ext uri="{BB962C8B-B14F-4D97-AF65-F5344CB8AC3E}">
        <p14:creationId xmlns:p14="http://schemas.microsoft.com/office/powerpoint/2010/main" val="3832645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7D9E5D5E-A365-4A49-8140-C8CC82A61608}">
  <ds:schemaRefs>
    <ds:schemaRef ds:uri="http://schemas.microsoft.com/office/2006/metadata/contentType"/>
    <ds:schemaRef ds:uri="http://schemas.microsoft.com/office/2006/metadata/properties/metaAttributes"/>
    <ds:schemaRef ds:uri="http://www.w3.org/2000/xmlns/"/>
    <ds:schemaRef ds:uri="http://www.w3.org/2001/XMLSchema"/>
    <ds:schemaRef ds:uri="9162bd5b-4ed9-4da3-b376-05204580ba3f"/>
    <ds:schemaRef ds:uri="c0fa2617-96bd-425d-8578-e93563fe37c5"/>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http://purl.org/dc/elements/1.1/"/>
    <ds:schemaRef ds:uri="http://schemas.microsoft.com/office/2006/metadata/properties"/>
    <ds:schemaRef ds:uri="c0fa2617-96bd-425d-8578-e93563fe37c5"/>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9162bd5b-4ed9-4da3-b376-05204580ba3f"/>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129</TotalTime>
  <Words>1099</Words>
  <Application>Microsoft Office PowerPoint</Application>
  <PresentationFormat>On-screen Show (16:9)</PresentationFormat>
  <Paragraphs>118</Paragraphs>
  <Slides>17</Slides>
  <Notes>9</Notes>
  <HiddenSlides>0</HiddenSlides>
  <MMClips>0</MMClips>
  <ScaleCrop>false</ScaleCrop>
  <HeadingPairs>
    <vt:vector size="6" baseType="variant">
      <vt:variant>
        <vt:lpstr>Theme</vt:lpstr>
      </vt:variant>
      <vt:variant>
        <vt:i4>1</vt:i4>
      </vt:variant>
      <vt:variant>
        <vt:lpstr>Slide Titles</vt:lpstr>
      </vt:variant>
      <vt:variant>
        <vt:i4>17</vt:i4>
      </vt:variant>
      <vt:variant>
        <vt:lpstr>Custom Shows</vt:lpstr>
      </vt:variant>
      <vt:variant>
        <vt:i4>1</vt:i4>
      </vt:variant>
    </vt:vector>
  </HeadingPairs>
  <TitlesOfParts>
    <vt:vector size="19" baseType="lpstr">
      <vt:lpstr>Simple Light</vt:lpstr>
      <vt:lpstr>PowerPoint Presentation</vt:lpstr>
      <vt:lpstr>PowerPoint Presentation</vt:lpstr>
      <vt:lpstr>PowerPoint Presentation</vt:lpstr>
      <vt:lpstr>Problem Statement:</vt:lpstr>
      <vt:lpstr>Project Overview:</vt:lpstr>
      <vt:lpstr>Proposed Solution</vt:lpstr>
      <vt:lpstr>PowerPoint Presentation</vt:lpstr>
      <vt:lpstr>PowerPoint Presentation</vt:lpstr>
      <vt:lpstr>Technology Used</vt:lpstr>
      <vt:lpstr>Modelling &amp; Results</vt:lpstr>
      <vt:lpstr>Homepage</vt:lpstr>
      <vt:lpstr>PowerPoint Presentation</vt:lpstr>
      <vt:lpstr>Service-Page</vt:lpstr>
      <vt:lpstr>Departments Page</vt:lpstr>
      <vt:lpstr>Future Enhancements: </vt:lpstr>
      <vt:lpstr>Conclusion</vt:lpstr>
      <vt:lpstr>Thank You!</vt:lpstr>
      <vt:lpstr>Custom Show 1</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ADMIN</cp:lastModifiedBy>
  <cp:revision>17</cp:revision>
  <dcterms:modified xsi:type="dcterms:W3CDTF">2024-04-08T16:30:26Z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